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Lst>
  <p:sldSz cy="5143500" cx="9144000"/>
  <p:notesSz cx="6858000" cy="9144000"/>
  <p:embeddedFontLst>
    <p:embeddedFont>
      <p:font typeface="Barlow ExtraLight"/>
      <p:regular r:id="rId13"/>
      <p:bold r:id="rId14"/>
      <p:italic r:id="rId15"/>
      <p:boldItalic r:id="rId16"/>
    </p:embeddedFont>
    <p:embeddedFont>
      <p:font typeface="Lato"/>
      <p:regular r:id="rId17"/>
      <p:bold r:id="rId18"/>
      <p:italic r:id="rId19"/>
      <p:boldItalic r:id="rId20"/>
    </p:embeddedFont>
    <p:embeddedFont>
      <p:font typeface="Poppins"/>
      <p:regular r:id="rId21"/>
      <p:bold r:id="rId22"/>
      <p:italic r:id="rId23"/>
      <p:boldItalic r:id="rId24"/>
    </p:embeddedFont>
    <p:embeddedFont>
      <p:font typeface="Lato Light"/>
      <p:regular r:id="rId25"/>
      <p:bold r:id="rId26"/>
      <p:italic r:id="rId27"/>
      <p:boldItalic r:id="rId28"/>
    </p:embeddedFont>
    <p:embeddedFont>
      <p:font typeface="Lato Black"/>
      <p:bold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Lato-boldItalic.fntdata"/><Relationship Id="rId22" Type="http://schemas.openxmlformats.org/officeDocument/2006/relationships/font" Target="fonts/Poppins-bold.fntdata"/><Relationship Id="rId21" Type="http://schemas.openxmlformats.org/officeDocument/2006/relationships/font" Target="fonts/Poppins-regular.fntdata"/><Relationship Id="rId24" Type="http://schemas.openxmlformats.org/officeDocument/2006/relationships/font" Target="fonts/Poppins-boldItalic.fntdata"/><Relationship Id="rId23" Type="http://schemas.openxmlformats.org/officeDocument/2006/relationships/font" Target="fonts/Poppins-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LatoLight-bold.fntdata"/><Relationship Id="rId25" Type="http://schemas.openxmlformats.org/officeDocument/2006/relationships/font" Target="fonts/LatoLight-regular.fntdata"/><Relationship Id="rId28" Type="http://schemas.openxmlformats.org/officeDocument/2006/relationships/font" Target="fonts/LatoLight-boldItalic.fntdata"/><Relationship Id="rId27" Type="http://schemas.openxmlformats.org/officeDocument/2006/relationships/font" Target="fonts/LatoLight-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Black-bold.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LatoBlack-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font" Target="fonts/BarlowExtraLight-regular.fntdata"/><Relationship Id="rId12" Type="http://schemas.openxmlformats.org/officeDocument/2006/relationships/slide" Target="slides/slide8.xml"/><Relationship Id="rId15" Type="http://schemas.openxmlformats.org/officeDocument/2006/relationships/font" Target="fonts/BarlowExtraLight-italic.fntdata"/><Relationship Id="rId14" Type="http://schemas.openxmlformats.org/officeDocument/2006/relationships/font" Target="fonts/BarlowExtraLight-bold.fntdata"/><Relationship Id="rId17" Type="http://schemas.openxmlformats.org/officeDocument/2006/relationships/font" Target="fonts/Lato-regular.fntdata"/><Relationship Id="rId16" Type="http://schemas.openxmlformats.org/officeDocument/2006/relationships/font" Target="fonts/BarlowExtraLight-boldItalic.fntdata"/><Relationship Id="rId19" Type="http://schemas.openxmlformats.org/officeDocument/2006/relationships/font" Target="fonts/Lato-italic.fntdata"/><Relationship Id="rId18" Type="http://schemas.openxmlformats.org/officeDocument/2006/relationships/font" Target="fonts/Lato-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c.gov/nccdphp/dnpao/features/enhance-immunity/index_es.html#:~:text=Algunas%20formas%20adicionales%20en%20las,el%20consumo%20excesivo%20de%20alcohol"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593a94fc42_2_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 name="Google Shape;52;g2593a94fc42_2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2902610d31c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g2902610d31c_0_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902610d31c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902610d31c_0_1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s"/>
              <a:t>https://hospiten.com/noticias/post/6093/se-puede-resfriar-por-ir-descalzo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902610d31c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g2902610d31c_0_1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u="sng">
                <a:solidFill>
                  <a:srgbClr val="0097A7"/>
                </a:solidFill>
                <a:latin typeface="Lato"/>
                <a:ea typeface="Lato"/>
                <a:cs typeface="Lato"/>
                <a:sym typeface="Lato"/>
                <a:hlinkClick r:id="rId2">
                  <a:extLst>
                    <a:ext uri="{A12FA001-AC4F-418D-AE19-62706E023703}">
                      <ahyp:hlinkClr val="tx"/>
                    </a:ext>
                  </a:extLst>
                </a:hlinkClick>
              </a:rPr>
              <a:t>https://www.cdc.gov/nccdphp/dnpao/features/enhance-immunity/index_es.html#:~:text=Algunas%20formas%20adicionales%20en%20las,el%20consumo%20excesivo%20de%20alcohol</a:t>
            </a:r>
            <a:r>
              <a:rPr lang="es" sz="900">
                <a:solidFill>
                  <a:schemeClr val="dk1"/>
                </a:solidFill>
                <a:latin typeface="Lato"/>
                <a:ea typeface="Lato"/>
                <a:cs typeface="Lato"/>
                <a:sym typeface="Lato"/>
              </a:rPr>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902610d31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 name="Google Shape;115;g2902610d31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902610d31c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2902610d31c_0_2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902610d31c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g2902610d31c_0_3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s"/>
              <a:t>https://www.lactoflora.es/alimentacion-y-probioticos-para-reforzar-las-defensas-de-los-mas-pequenos/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902610d31c_0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g2902610d31c_0_3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3" name="Shape 43"/>
        <p:cNvGrpSpPr/>
        <p:nvPr/>
      </p:nvGrpSpPr>
      <p:grpSpPr>
        <a:xfrm>
          <a:off x="0" y="0"/>
          <a:ext cx="0" cy="0"/>
          <a:chOff x="0" y="0"/>
          <a:chExt cx="0" cy="0"/>
        </a:xfrm>
      </p:grpSpPr>
      <p:sp>
        <p:nvSpPr>
          <p:cNvPr id="44" name="Google Shape;44;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5" name="Google Shape;45;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6" name="Google Shape;46;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7" name="Shape 47"/>
        <p:cNvGrpSpPr/>
        <p:nvPr/>
      </p:nvGrpSpPr>
      <p:grpSpPr>
        <a:xfrm>
          <a:off x="0" y="0"/>
          <a:ext cx="0" cy="0"/>
          <a:chOff x="0" y="0"/>
          <a:chExt cx="0" cy="0"/>
        </a:xfrm>
      </p:grpSpPr>
      <p:sp>
        <p:nvSpPr>
          <p:cNvPr id="48" name="Google Shape;48;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tada Seccion">
  <p:cSld name="Portada Seccion">
    <p:spTree>
      <p:nvGrpSpPr>
        <p:cNvPr id="49" name="Shape 4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 name="Shape 12"/>
        <p:cNvGrpSpPr/>
        <p:nvPr/>
      </p:nvGrpSpPr>
      <p:grpSpPr>
        <a:xfrm>
          <a:off x="0" y="0"/>
          <a:ext cx="0" cy="0"/>
          <a:chOff x="0" y="0"/>
          <a:chExt cx="0" cy="0"/>
        </a:xfrm>
      </p:grpSpPr>
      <p:sp>
        <p:nvSpPr>
          <p:cNvPr id="13" name="Google Shape;13;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4" name="Google Shape;14;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7" name="Google Shape;17;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8" name="Google Shape;18;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 name="Shape 19"/>
        <p:cNvGrpSpPr/>
        <p:nvPr/>
      </p:nvGrpSpPr>
      <p:grpSpPr>
        <a:xfrm>
          <a:off x="0" y="0"/>
          <a:ext cx="0" cy="0"/>
          <a:chOff x="0" y="0"/>
          <a:chExt cx="0" cy="0"/>
        </a:xfrm>
      </p:grpSpPr>
      <p:sp>
        <p:nvSpPr>
          <p:cNvPr id="20" name="Google Shape;20;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 name="Google Shape;21;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2" name="Google Shape;22;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 name="Shape 24"/>
        <p:cNvGrpSpPr/>
        <p:nvPr/>
      </p:nvGrpSpPr>
      <p:grpSpPr>
        <a:xfrm>
          <a:off x="0" y="0"/>
          <a:ext cx="0" cy="0"/>
          <a:chOff x="0" y="0"/>
          <a:chExt cx="0" cy="0"/>
        </a:xfrm>
      </p:grpSpPr>
      <p:sp>
        <p:nvSpPr>
          <p:cNvPr id="25" name="Google Shape;25;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7" name="Shape 27"/>
        <p:cNvGrpSpPr/>
        <p:nvPr/>
      </p:nvGrpSpPr>
      <p:grpSpPr>
        <a:xfrm>
          <a:off x="0" y="0"/>
          <a:ext cx="0" cy="0"/>
          <a:chOff x="0" y="0"/>
          <a:chExt cx="0" cy="0"/>
        </a:xfrm>
      </p:grpSpPr>
      <p:sp>
        <p:nvSpPr>
          <p:cNvPr id="28" name="Google Shape;28;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9" name="Google Shape;29;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1" name="Shape 31"/>
        <p:cNvGrpSpPr/>
        <p:nvPr/>
      </p:nvGrpSpPr>
      <p:grpSpPr>
        <a:xfrm>
          <a:off x="0" y="0"/>
          <a:ext cx="0" cy="0"/>
          <a:chOff x="0" y="0"/>
          <a:chExt cx="0" cy="0"/>
        </a:xfrm>
      </p:grpSpPr>
      <p:sp>
        <p:nvSpPr>
          <p:cNvPr id="32" name="Google Shape;32;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3" name="Google Shape;33;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4" name="Shape 34"/>
        <p:cNvGrpSpPr/>
        <p:nvPr/>
      </p:nvGrpSpPr>
      <p:grpSpPr>
        <a:xfrm>
          <a:off x="0" y="0"/>
          <a:ext cx="0" cy="0"/>
          <a:chOff x="0" y="0"/>
          <a:chExt cx="0" cy="0"/>
        </a:xfrm>
      </p:grpSpPr>
      <p:sp>
        <p:nvSpPr>
          <p:cNvPr id="35" name="Google Shape;35;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7" name="Google Shape;37;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8" name="Google Shape;38;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9" name="Google Shape;39;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0" name="Shape 40"/>
        <p:cNvGrpSpPr/>
        <p:nvPr/>
      </p:nvGrpSpPr>
      <p:grpSpPr>
        <a:xfrm>
          <a:off x="0" y="0"/>
          <a:ext cx="0" cy="0"/>
          <a:chOff x="0" y="0"/>
          <a:chExt cx="0" cy="0"/>
        </a:xfrm>
      </p:grpSpPr>
      <p:sp>
        <p:nvSpPr>
          <p:cNvPr id="41" name="Google Shape;41;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2" name="Google Shape;42;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sp>
        <p:nvSpPr>
          <p:cNvPr id="54" name="Google Shape;54;p14"/>
          <p:cNvSpPr/>
          <p:nvPr/>
        </p:nvSpPr>
        <p:spPr>
          <a:xfrm>
            <a:off x="-32419" y="0"/>
            <a:ext cx="9176400" cy="5143500"/>
          </a:xfrm>
          <a:prstGeom prst="rect">
            <a:avLst/>
          </a:prstGeom>
          <a:solidFill>
            <a:srgbClr val="0097A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55" name="Google Shape;55;p14"/>
          <p:cNvSpPr txBox="1"/>
          <p:nvPr/>
        </p:nvSpPr>
        <p:spPr>
          <a:xfrm>
            <a:off x="587926" y="2934544"/>
            <a:ext cx="238500" cy="762000"/>
          </a:xfrm>
          <a:prstGeom prst="rect">
            <a:avLst/>
          </a:prstGeom>
          <a:noFill/>
          <a:ln>
            <a:noFill/>
          </a:ln>
        </p:spPr>
        <p:txBody>
          <a:bodyPr anchorCtr="0" anchor="t" bIns="34275" lIns="68575" spcFirstLastPara="1" rIns="68575" wrap="square" tIns="34275">
            <a:spAutoFit/>
          </a:bodyPr>
          <a:lstStyle/>
          <a:p>
            <a:pPr indent="0" lvl="0" marL="0" marR="0" rtl="0" algn="l">
              <a:lnSpc>
                <a:spcPct val="115000"/>
              </a:lnSpc>
              <a:spcBef>
                <a:spcPts val="0"/>
              </a:spcBef>
              <a:spcAft>
                <a:spcPts val="0"/>
              </a:spcAft>
              <a:buClr>
                <a:srgbClr val="000000"/>
              </a:buClr>
              <a:buSzPts val="4500"/>
              <a:buFont typeface="Arial"/>
              <a:buNone/>
            </a:pPr>
            <a:r>
              <a:t/>
            </a:r>
            <a:endParaRPr b="0" i="0" sz="4500" u="none" cap="none" strike="noStrike">
              <a:solidFill>
                <a:srgbClr val="FFFFFF"/>
              </a:solidFill>
              <a:latin typeface="Barlow ExtraLight"/>
              <a:ea typeface="Barlow ExtraLight"/>
              <a:cs typeface="Barlow ExtraLight"/>
              <a:sym typeface="Barlow ExtraLight"/>
            </a:endParaRPr>
          </a:p>
        </p:txBody>
      </p:sp>
      <p:cxnSp>
        <p:nvCxnSpPr>
          <p:cNvPr id="56" name="Google Shape;56;p14"/>
          <p:cNvCxnSpPr/>
          <p:nvPr/>
        </p:nvCxnSpPr>
        <p:spPr>
          <a:xfrm>
            <a:off x="663319" y="3718988"/>
            <a:ext cx="413400" cy="0"/>
          </a:xfrm>
          <a:prstGeom prst="straightConnector1">
            <a:avLst/>
          </a:prstGeom>
          <a:noFill/>
          <a:ln cap="flat" cmpd="sng" w="19050">
            <a:solidFill>
              <a:srgbClr val="FFFFFF"/>
            </a:solidFill>
            <a:prstDash val="solid"/>
            <a:round/>
            <a:headEnd len="sm" w="sm" type="none"/>
            <a:tailEnd len="sm" w="sm" type="none"/>
          </a:ln>
        </p:spPr>
      </p:cxnSp>
      <p:sp>
        <p:nvSpPr>
          <p:cNvPr id="57" name="Google Shape;57;p14"/>
          <p:cNvSpPr txBox="1"/>
          <p:nvPr/>
        </p:nvSpPr>
        <p:spPr>
          <a:xfrm>
            <a:off x="663325" y="1586324"/>
            <a:ext cx="4293300" cy="1753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1100"/>
              <a:buFont typeface="Arial"/>
              <a:buNone/>
            </a:pPr>
            <a:r>
              <a:rPr lang="es" sz="3400">
                <a:solidFill>
                  <a:srgbClr val="FFFFFF"/>
                </a:solidFill>
                <a:latin typeface="Lato Black"/>
                <a:ea typeface="Lato Black"/>
                <a:cs typeface="Lato Black"/>
                <a:sym typeface="Lato Black"/>
              </a:rPr>
              <a:t>KIT CONTENIDOS</a:t>
            </a:r>
            <a:endParaRPr sz="3400">
              <a:solidFill>
                <a:srgbClr val="FFFFFF"/>
              </a:solidFill>
              <a:latin typeface="Lato Black"/>
              <a:ea typeface="Lato Black"/>
              <a:cs typeface="Lato Black"/>
              <a:sym typeface="Lato Black"/>
            </a:endParaRPr>
          </a:p>
          <a:p>
            <a:pPr indent="0" lvl="0" marL="0" rtl="0" algn="l">
              <a:lnSpc>
                <a:spcPct val="115000"/>
              </a:lnSpc>
              <a:spcBef>
                <a:spcPts val="0"/>
              </a:spcBef>
              <a:spcAft>
                <a:spcPts val="0"/>
              </a:spcAft>
              <a:buClr>
                <a:schemeClr val="dk1"/>
              </a:buClr>
              <a:buSzPts val="1100"/>
              <a:buFont typeface="Arial"/>
              <a:buNone/>
            </a:pPr>
            <a:r>
              <a:rPr lang="es" sz="3400">
                <a:solidFill>
                  <a:srgbClr val="FFFFFF"/>
                </a:solidFill>
                <a:latin typeface="Lato"/>
                <a:ea typeface="Lato"/>
                <a:cs typeface="Lato"/>
                <a:sym typeface="Lato"/>
              </a:rPr>
              <a:t>FARMACIAS</a:t>
            </a:r>
            <a:endParaRPr sz="3400">
              <a:solidFill>
                <a:srgbClr val="FFFFFF"/>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3400">
                <a:solidFill>
                  <a:srgbClr val="FFFFFF"/>
                </a:solidFill>
                <a:latin typeface="Lato Light"/>
                <a:ea typeface="Lato Light"/>
                <a:cs typeface="Lato Light"/>
                <a:sym typeface="Lato Light"/>
              </a:rPr>
              <a:t>Octubre</a:t>
            </a:r>
            <a:endParaRPr sz="3400">
              <a:solidFill>
                <a:srgbClr val="FFFFFF"/>
              </a:solidFill>
              <a:latin typeface="Lato Light"/>
              <a:ea typeface="Lato Light"/>
              <a:cs typeface="Lato Light"/>
              <a:sym typeface="Lato Light"/>
            </a:endParaRPr>
          </a:p>
          <a:p>
            <a:pPr indent="0" lvl="0" marL="0" rtl="0" algn="l">
              <a:lnSpc>
                <a:spcPct val="115000"/>
              </a:lnSpc>
              <a:spcBef>
                <a:spcPts val="0"/>
              </a:spcBef>
              <a:spcAft>
                <a:spcPts val="0"/>
              </a:spcAft>
              <a:buClr>
                <a:schemeClr val="dk1"/>
              </a:buClr>
              <a:buSzPts val="1100"/>
              <a:buFont typeface="Arial"/>
              <a:buNone/>
            </a:pPr>
            <a:r>
              <a:t/>
            </a:r>
            <a:endParaRPr sz="3400">
              <a:solidFill>
                <a:srgbClr val="FFFFFF"/>
              </a:solidFill>
              <a:latin typeface="Lato"/>
              <a:ea typeface="Lato"/>
              <a:cs typeface="Lato"/>
              <a:sym typeface="Lato"/>
            </a:endParaRPr>
          </a:p>
          <a:p>
            <a:pPr indent="0" lvl="0" marL="0" marR="0" rtl="0" algn="l">
              <a:lnSpc>
                <a:spcPct val="100000"/>
              </a:lnSpc>
              <a:spcBef>
                <a:spcPts val="0"/>
              </a:spcBef>
              <a:spcAft>
                <a:spcPts val="0"/>
              </a:spcAft>
              <a:buClr>
                <a:srgbClr val="000000"/>
              </a:buClr>
              <a:buSzPts val="3000"/>
              <a:buFont typeface="Arial"/>
              <a:buNone/>
            </a:pPr>
            <a:r>
              <a:t/>
            </a:r>
            <a:endParaRPr sz="3000">
              <a:solidFill>
                <a:schemeClr val="lt1"/>
              </a:solidFill>
              <a:latin typeface="Lato"/>
              <a:ea typeface="Lato"/>
              <a:cs typeface="Lato"/>
              <a:sym typeface="Lato"/>
            </a:endParaRPr>
          </a:p>
        </p:txBody>
      </p:sp>
      <p:pic>
        <p:nvPicPr>
          <p:cNvPr id="58" name="Google Shape;58;p14"/>
          <p:cNvPicPr preferRelativeResize="0"/>
          <p:nvPr/>
        </p:nvPicPr>
        <p:blipFill>
          <a:blip r:embed="rId3">
            <a:alphaModFix/>
          </a:blip>
          <a:stretch>
            <a:fillRect/>
          </a:stretch>
        </p:blipFill>
        <p:spPr>
          <a:xfrm>
            <a:off x="543050" y="3956425"/>
            <a:ext cx="2247274" cy="650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62" name="Shape 62"/>
        <p:cNvGrpSpPr/>
        <p:nvPr/>
      </p:nvGrpSpPr>
      <p:grpSpPr>
        <a:xfrm>
          <a:off x="0" y="0"/>
          <a:ext cx="0" cy="0"/>
          <a:chOff x="0" y="0"/>
          <a:chExt cx="0" cy="0"/>
        </a:xfrm>
      </p:grpSpPr>
      <p:sp>
        <p:nvSpPr>
          <p:cNvPr id="63" name="Google Shape;63;p15"/>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64" name="Google Shape;64;p15"/>
          <p:cNvSpPr txBox="1"/>
          <p:nvPr/>
        </p:nvSpPr>
        <p:spPr>
          <a:xfrm>
            <a:off x="426150" y="1061550"/>
            <a:ext cx="4261500" cy="3020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Copy </a:t>
            </a:r>
            <a:endParaRPr sz="900">
              <a:solidFill>
                <a:srgbClr val="666666"/>
              </a:solidFill>
              <a:latin typeface="Poppins"/>
              <a:ea typeface="Poppins"/>
              <a:cs typeface="Poppins"/>
              <a:sym typeface="Poppins"/>
            </a:endParaRPr>
          </a:p>
          <a:p>
            <a:pPr indent="0" lvl="0" marL="0" marR="0" rtl="0" algn="l">
              <a:lnSpc>
                <a:spcPct val="115000"/>
              </a:lnSpc>
              <a:spcBef>
                <a:spcPts val="0"/>
              </a:spcBef>
              <a:spcAft>
                <a:spcPts val="0"/>
              </a:spcAft>
              <a:buClr>
                <a:schemeClr val="dk1"/>
              </a:buClr>
              <a:buSzPts val="1100"/>
              <a:buFont typeface="Arial"/>
              <a:buNone/>
            </a:pPr>
            <a:r>
              <a:t/>
            </a:r>
            <a:endParaRPr sz="8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Hay momentos en los que la vida se nos descontrola y nuestra microbiota también.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Con estos tips podrás ayudar a tu microbiota intestinal:</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50">
                <a:solidFill>
                  <a:srgbClr val="333333"/>
                </a:solidFill>
                <a:highlight>
                  <a:srgbClr val="FFFFFF"/>
                </a:highlight>
              </a:rPr>
              <a:t>🥝</a:t>
            </a:r>
            <a:r>
              <a:rPr lang="es" sz="900">
                <a:solidFill>
                  <a:schemeClr val="dk1"/>
                </a:solidFill>
                <a:latin typeface="Lato"/>
                <a:ea typeface="Lato"/>
                <a:cs typeface="Lato"/>
                <a:sym typeface="Lato"/>
              </a:rPr>
              <a:t>Aumenta el consumo de frutas y verduras, preferiblemente de hoja verde, como la lechuga, o las espinacas</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🥐Reduce los azúcares y alimentos procesados en tu dieta</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💙Introduce probióticos como Lactoflora Protector Intestinal en tu día a día</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7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Toda la info en nuestra web www.lactoflora.es 🔗</a:t>
            </a:r>
            <a:endParaRPr sz="700">
              <a:solidFill>
                <a:schemeClr val="dk1"/>
              </a:solidFill>
              <a:latin typeface="Lato"/>
              <a:ea typeface="Lato"/>
              <a:cs typeface="Lato"/>
              <a:sym typeface="Lato"/>
            </a:endParaRPr>
          </a:p>
          <a:p>
            <a:pPr indent="0" lvl="0" marL="0" rtl="0" algn="l">
              <a:lnSpc>
                <a:spcPct val="115000"/>
              </a:lnSpc>
              <a:spcBef>
                <a:spcPts val="0"/>
              </a:spcBef>
              <a:spcAft>
                <a:spcPts val="0"/>
              </a:spcAft>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#Lactoflora #Microbiotaintestinal  #Equilibratumundo</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None/>
            </a:pPr>
            <a:r>
              <a:t/>
            </a:r>
            <a:endParaRPr sz="1000">
              <a:solidFill>
                <a:schemeClr val="dk1"/>
              </a:solidFill>
              <a:latin typeface="Lato"/>
              <a:ea typeface="Lato"/>
              <a:cs typeface="Lato"/>
              <a:sym typeface="Lato"/>
            </a:endParaRPr>
          </a:p>
        </p:txBody>
      </p:sp>
      <p:sp>
        <p:nvSpPr>
          <p:cNvPr id="65" name="Google Shape;65;p15"/>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66" name="Google Shape;66;p15"/>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15"/>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15"/>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15"/>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5"/>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71" name="Google Shape;71;p15"/>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15"/>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15"/>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15"/>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15"/>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6" name="Google Shape;76;p15"/>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80" name="Shape 80"/>
        <p:cNvGrpSpPr/>
        <p:nvPr/>
      </p:nvGrpSpPr>
      <p:grpSpPr>
        <a:xfrm>
          <a:off x="0" y="0"/>
          <a:ext cx="0" cy="0"/>
          <a:chOff x="0" y="0"/>
          <a:chExt cx="0" cy="0"/>
        </a:xfrm>
      </p:grpSpPr>
      <p:sp>
        <p:nvSpPr>
          <p:cNvPr id="81" name="Google Shape;81;p16"/>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82" name="Google Shape;82;p16"/>
          <p:cNvSpPr txBox="1"/>
          <p:nvPr/>
        </p:nvSpPr>
        <p:spPr>
          <a:xfrm>
            <a:off x="439850" y="1050000"/>
            <a:ext cx="3920100" cy="2412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Copy </a:t>
            </a:r>
            <a:endParaRPr sz="900">
              <a:solidFill>
                <a:srgbClr val="666666"/>
              </a:solidFill>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¡NO! En contra de lo que te ha estado diciendo tu madre todo este tiempo, andar descalzo no resfría.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El resfriado es un virus, por lo tanto, no puede entrar por los pies. Lo que sí puede producir resfriado es el aire frío, que, al pasar por la nariz, produce una disminución de la respuesta inmune, </a:t>
            </a:r>
            <a:r>
              <a:rPr lang="es" sz="1000">
                <a:solidFill>
                  <a:schemeClr val="dk1"/>
                </a:solidFill>
                <a:latin typeface="Lato"/>
                <a:ea typeface="Lato"/>
                <a:cs typeface="Lato"/>
                <a:sym typeface="Lato"/>
              </a:rPr>
              <a:t>lo que puede </a:t>
            </a:r>
            <a:r>
              <a:rPr lang="es" sz="1000">
                <a:solidFill>
                  <a:schemeClr val="dk1"/>
                </a:solidFill>
                <a:latin typeface="Lato"/>
                <a:ea typeface="Lato"/>
                <a:cs typeface="Lato"/>
                <a:sym typeface="Lato"/>
              </a:rPr>
              <a:t>favorecer la entrada de los virus y el desarrollo de la enfermedad.</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#Lactoflora #Andardescalzo  #Equilibratumundo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p:txBody>
      </p:sp>
      <p:sp>
        <p:nvSpPr>
          <p:cNvPr id="83" name="Google Shape;83;p16"/>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84" name="Google Shape;84;p16"/>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16"/>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16"/>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16"/>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16"/>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89" name="Google Shape;89;p16"/>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6"/>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16"/>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16"/>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16"/>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4" name="Google Shape;94;p16"/>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98" name="Shape 98"/>
        <p:cNvGrpSpPr/>
        <p:nvPr/>
      </p:nvGrpSpPr>
      <p:grpSpPr>
        <a:xfrm>
          <a:off x="0" y="0"/>
          <a:ext cx="0" cy="0"/>
          <a:chOff x="0" y="0"/>
          <a:chExt cx="0" cy="0"/>
        </a:xfrm>
      </p:grpSpPr>
      <p:sp>
        <p:nvSpPr>
          <p:cNvPr id="99" name="Google Shape;99;p17"/>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100" name="Google Shape;100;p17"/>
          <p:cNvSpPr txBox="1"/>
          <p:nvPr/>
        </p:nvSpPr>
        <p:spPr>
          <a:xfrm>
            <a:off x="439000" y="1050000"/>
            <a:ext cx="3708900" cy="3259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Copy </a:t>
            </a:r>
            <a:endParaRPr sz="900">
              <a:solidFill>
                <a:srgbClr val="666666"/>
              </a:solidFill>
              <a:latin typeface="Poppins"/>
              <a:ea typeface="Poppins"/>
              <a:cs typeface="Poppins"/>
              <a:sym typeface="Poppins"/>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Con los cambios de estación, y el estrés de estos últimos meses del año, nuestra microbiota se puede desequilibrar y esto puede producir que el sistema inmune se debilite.</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Estos hábitos te </a:t>
            </a:r>
            <a:r>
              <a:rPr lang="es" sz="900">
                <a:solidFill>
                  <a:schemeClr val="dk1"/>
                </a:solidFill>
                <a:latin typeface="Lato"/>
                <a:ea typeface="Lato"/>
                <a:cs typeface="Lato"/>
                <a:sym typeface="Lato"/>
              </a:rPr>
              <a:t>ayudarán</a:t>
            </a:r>
            <a:r>
              <a:rPr lang="es" sz="900">
                <a:solidFill>
                  <a:schemeClr val="dk1"/>
                </a:solidFill>
                <a:latin typeface="Lato"/>
                <a:ea typeface="Lato"/>
                <a:cs typeface="Lato"/>
                <a:sym typeface="Lato"/>
              </a:rPr>
              <a:t>:</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None/>
            </a:pPr>
            <a:r>
              <a:rPr lang="es" sz="1050">
                <a:solidFill>
                  <a:srgbClr val="333333"/>
                </a:solidFill>
                <a:highlight>
                  <a:srgbClr val="FFFFFF"/>
                </a:highlight>
              </a:rPr>
              <a:t>🥝</a:t>
            </a:r>
            <a:r>
              <a:rPr lang="es" sz="900">
                <a:solidFill>
                  <a:schemeClr val="dk1"/>
                </a:solidFill>
                <a:latin typeface="Lato"/>
                <a:ea typeface="Lato"/>
                <a:cs typeface="Lato"/>
                <a:sym typeface="Lato"/>
              </a:rPr>
              <a:t>Mantén una alimentación saludable</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None/>
            </a:pPr>
            <a:r>
              <a:rPr lang="es" sz="900">
                <a:solidFill>
                  <a:schemeClr val="dk1"/>
                </a:solidFill>
                <a:latin typeface="Lato"/>
                <a:ea typeface="Lato"/>
                <a:cs typeface="Lato"/>
                <a:sym typeface="Lato"/>
              </a:rPr>
              <a:t>🥱Ten un descanso de calidad</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None/>
            </a:pPr>
            <a:r>
              <a:rPr lang="es" sz="900">
                <a:solidFill>
                  <a:schemeClr val="dk1"/>
                </a:solidFill>
                <a:latin typeface="Lato"/>
                <a:ea typeface="Lato"/>
                <a:cs typeface="Lato"/>
                <a:sym typeface="Lato"/>
              </a:rPr>
              <a:t>💪Haz actividad física</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None/>
            </a:pPr>
            <a:r>
              <a:rPr lang="es" sz="900">
                <a:solidFill>
                  <a:schemeClr val="dk1"/>
                </a:solidFill>
                <a:latin typeface="Lato"/>
                <a:ea typeface="Lato"/>
                <a:cs typeface="Lato"/>
                <a:sym typeface="Lato"/>
              </a:rPr>
              <a:t>🚬Evita hábitos perjudiciales como fumar</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None/>
            </a:pPr>
            <a:r>
              <a:rPr lang="es" sz="1050">
                <a:solidFill>
                  <a:srgbClr val="333333"/>
                </a:solidFill>
                <a:highlight>
                  <a:srgbClr val="FFFFFF"/>
                </a:highlight>
              </a:rPr>
              <a:t>🍺</a:t>
            </a:r>
            <a:r>
              <a:rPr lang="es" sz="900">
                <a:solidFill>
                  <a:schemeClr val="dk1"/>
                </a:solidFill>
                <a:latin typeface="Lato"/>
                <a:ea typeface="Lato"/>
                <a:cs typeface="Lato"/>
                <a:sym typeface="Lato"/>
              </a:rPr>
              <a:t>Evita el consumo de alcohol</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None/>
            </a:pPr>
            <a:r>
              <a:rPr lang="es" sz="900">
                <a:solidFill>
                  <a:schemeClr val="dk1"/>
                </a:solidFill>
                <a:latin typeface="Lato"/>
                <a:ea typeface="Lato"/>
                <a:cs typeface="Lato"/>
                <a:sym typeface="Lato"/>
              </a:rPr>
              <a:t>💙Toma probióticos que te ayuden a mantener tu sistema inmune fuerte como Lactoflora Protector Inmunitario</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Encuentra toda la información en nuestra web www.lactoflora.es 🔗</a:t>
            </a:r>
            <a:endParaRPr sz="900">
              <a:solidFill>
                <a:schemeClr val="dk1"/>
              </a:solidFill>
              <a:latin typeface="Lato"/>
              <a:ea typeface="Lato"/>
              <a:cs typeface="Lato"/>
              <a:sym typeface="Lato"/>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#Lactoflora #Sistemainmune  #Equilibratumundo</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p:txBody>
      </p:sp>
      <p:sp>
        <p:nvSpPr>
          <p:cNvPr id="101" name="Google Shape;101;p17"/>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102" name="Google Shape;102;p17"/>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17"/>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17"/>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17"/>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17"/>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107" name="Google Shape;107;p17"/>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17"/>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17"/>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17"/>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17"/>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2" name="Google Shape;112;p17"/>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116" name="Shape 116"/>
        <p:cNvGrpSpPr/>
        <p:nvPr/>
      </p:nvGrpSpPr>
      <p:grpSpPr>
        <a:xfrm>
          <a:off x="0" y="0"/>
          <a:ext cx="0" cy="0"/>
          <a:chOff x="0" y="0"/>
          <a:chExt cx="0" cy="0"/>
        </a:xfrm>
      </p:grpSpPr>
      <p:sp>
        <p:nvSpPr>
          <p:cNvPr id="117" name="Google Shape;117;p18"/>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118" name="Google Shape;118;p18"/>
          <p:cNvSpPr txBox="1"/>
          <p:nvPr/>
        </p:nvSpPr>
        <p:spPr>
          <a:xfrm>
            <a:off x="663375" y="1050000"/>
            <a:ext cx="4163100" cy="226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Copy </a:t>
            </a:r>
            <a:endParaRPr sz="900">
              <a:solidFill>
                <a:srgbClr val="666666"/>
              </a:solidFill>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Son muchos los factores que pueden hacer que tu microbiota intestinal se desequilibre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En casos de desequilibrios o terapias con antibióticos 1 frasco/día de Lactoflora Protector Intestinal, durante 2 semanas, será suficiente para mantener el buen mantenimiento de tu microbiota.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Encuentra toda la información en www.lactoflora.es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#Lactoflora #ProtectorIntestinal  #Equilibratumundo</a:t>
            </a:r>
            <a:endParaRPr sz="1000">
              <a:solidFill>
                <a:schemeClr val="dk1"/>
              </a:solidFill>
              <a:latin typeface="Poppins"/>
              <a:ea typeface="Poppins"/>
              <a:cs typeface="Poppins"/>
              <a:sym typeface="Poppins"/>
            </a:endParaRPr>
          </a:p>
        </p:txBody>
      </p:sp>
      <p:sp>
        <p:nvSpPr>
          <p:cNvPr id="119" name="Google Shape;119;p18"/>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120" name="Google Shape;120;p18"/>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18"/>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18"/>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8"/>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8"/>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125" name="Google Shape;125;p18"/>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18"/>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18"/>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18"/>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18"/>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0" name="Google Shape;130;p18"/>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134" name="Shape 134"/>
        <p:cNvGrpSpPr/>
        <p:nvPr/>
      </p:nvGrpSpPr>
      <p:grpSpPr>
        <a:xfrm>
          <a:off x="0" y="0"/>
          <a:ext cx="0" cy="0"/>
          <a:chOff x="0" y="0"/>
          <a:chExt cx="0" cy="0"/>
        </a:xfrm>
      </p:grpSpPr>
      <p:sp>
        <p:nvSpPr>
          <p:cNvPr id="135" name="Google Shape;135;p19"/>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136" name="Google Shape;136;p19"/>
          <p:cNvSpPr txBox="1"/>
          <p:nvPr/>
        </p:nvSpPr>
        <p:spPr>
          <a:xfrm>
            <a:off x="341200" y="1050000"/>
            <a:ext cx="4338300" cy="3135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Instagram</a:t>
            </a:r>
            <a:r>
              <a:rPr b="1" lang="es" sz="900">
                <a:latin typeface="Poppins"/>
                <a:ea typeface="Poppins"/>
                <a:cs typeface="Poppins"/>
                <a:sym typeface="Poppins"/>
              </a:rPr>
              <a:t> </a:t>
            </a:r>
            <a:endParaRPr sz="900">
              <a:solidFill>
                <a:srgbClr val="666666"/>
              </a:solidFill>
              <a:latin typeface="Poppins"/>
              <a:ea typeface="Poppins"/>
              <a:cs typeface="Poppins"/>
              <a:sym typeface="Poppins"/>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Cada vez existe más evidencia científica de que la microbiota es un nuevo órgano endocrino que si está alterado puede contribuir a las enfermedades metabólicas y cardiovasculares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Por eso es importante mantener </a:t>
            </a:r>
            <a:r>
              <a:rPr lang="es" sz="1000">
                <a:solidFill>
                  <a:schemeClr val="dk1"/>
                </a:solidFill>
                <a:latin typeface="Lato"/>
                <a:ea typeface="Lato"/>
                <a:cs typeface="Lato"/>
                <a:sym typeface="Lato"/>
              </a:rPr>
              <a:t>el equilibrio </a:t>
            </a:r>
            <a:r>
              <a:rPr lang="es" sz="1000">
                <a:solidFill>
                  <a:schemeClr val="dk1"/>
                </a:solidFill>
                <a:latin typeface="Lato"/>
                <a:ea typeface="Lato"/>
                <a:cs typeface="Lato"/>
                <a:sym typeface="Lato"/>
              </a:rPr>
              <a:t>de la microbiota utilizando probióticos como Lactoflora Protector Intestinal, formado por vitaminas B6, B12 y ácido fólico, que contribuyen al normal funcionamiento del sistema inmunitario y  jengibre, que contribuye al mantenimiento del bienestar gastrointestinal.</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Ven y </a:t>
            </a:r>
            <a:r>
              <a:rPr lang="es" sz="1000">
                <a:solidFill>
                  <a:schemeClr val="dk1"/>
                </a:solidFill>
                <a:latin typeface="Lato"/>
                <a:ea typeface="Lato"/>
                <a:cs typeface="Lato"/>
                <a:sym typeface="Lato"/>
              </a:rPr>
              <a:t>descúbrelo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#Lactoflora #MicrobiotaIntestinal  #Equilibratumundo</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p:txBody>
      </p:sp>
      <p:sp>
        <p:nvSpPr>
          <p:cNvPr id="137" name="Google Shape;137;p19"/>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138" name="Google Shape;138;p19"/>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19"/>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19"/>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19"/>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19"/>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143" name="Google Shape;143;p19"/>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19"/>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19"/>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p19"/>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19"/>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8" name="Google Shape;148;p19"/>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152" name="Shape 152"/>
        <p:cNvGrpSpPr/>
        <p:nvPr/>
      </p:nvGrpSpPr>
      <p:grpSpPr>
        <a:xfrm>
          <a:off x="0" y="0"/>
          <a:ext cx="0" cy="0"/>
          <a:chOff x="0" y="0"/>
          <a:chExt cx="0" cy="0"/>
        </a:xfrm>
      </p:grpSpPr>
      <p:sp>
        <p:nvSpPr>
          <p:cNvPr id="153" name="Google Shape;153;p20"/>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154" name="Google Shape;154;p20"/>
          <p:cNvSpPr txBox="1"/>
          <p:nvPr/>
        </p:nvSpPr>
        <p:spPr>
          <a:xfrm>
            <a:off x="428800" y="1101450"/>
            <a:ext cx="3363000" cy="2940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Copy </a:t>
            </a:r>
            <a:endParaRPr sz="900">
              <a:solidFill>
                <a:srgbClr val="666666"/>
              </a:solidFill>
              <a:latin typeface="Poppins"/>
              <a:ea typeface="Poppins"/>
              <a:cs typeface="Poppins"/>
              <a:sym typeface="Poppins"/>
            </a:endParaRPr>
          </a:p>
          <a:p>
            <a:pPr indent="0" lvl="0" marL="0" marR="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Los bebés, antes de nacer, se encuentran en el ambiente totalmente controlado del vientre materno, y cuando nacen  quedan expuestos  a un nuevo entorno al que debe adaptarse.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Para ello, existen cepas probióticas </a:t>
            </a:r>
            <a:r>
              <a:rPr lang="es" sz="900">
                <a:solidFill>
                  <a:schemeClr val="dk1"/>
                </a:solidFill>
                <a:latin typeface="Lato"/>
                <a:ea typeface="Lato"/>
                <a:cs typeface="Lato"/>
                <a:sym typeface="Lato"/>
              </a:rPr>
              <a:t>como Lactoflora InmunoPeQ que mejoran la capacidad defensiva del sistema inmunitario.</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Encuentra toda la información en </a:t>
            </a:r>
            <a:r>
              <a:rPr lang="es" sz="900">
                <a:solidFill>
                  <a:schemeClr val="dk1"/>
                </a:solidFill>
                <a:latin typeface="Lato"/>
                <a:ea typeface="Lato"/>
                <a:cs typeface="Lato"/>
                <a:sym typeface="Lato"/>
              </a:rPr>
              <a:t>www.lactoflora.es </a:t>
            </a:r>
            <a:r>
              <a:rPr lang="es" sz="900">
                <a:solidFill>
                  <a:schemeClr val="dk1"/>
                </a:solidFill>
                <a:latin typeface="Lato"/>
                <a:ea typeface="Lato"/>
                <a:cs typeface="Lato"/>
                <a:sym typeface="Lato"/>
              </a:rPr>
              <a:t>🔗</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900">
                <a:solidFill>
                  <a:schemeClr val="dk1"/>
                </a:solidFill>
                <a:latin typeface="Lato"/>
                <a:ea typeface="Lato"/>
                <a:cs typeface="Lato"/>
                <a:sym typeface="Lato"/>
              </a:rPr>
              <a:t>#Lactoflora #Sistemainmunebebes  #Equilibratumundo</a:t>
            </a:r>
            <a:endParaRPr sz="9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p:txBody>
      </p:sp>
      <p:sp>
        <p:nvSpPr>
          <p:cNvPr id="155" name="Google Shape;155;p20"/>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156" name="Google Shape;156;p20"/>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20"/>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20"/>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20"/>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20"/>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161" name="Google Shape;161;p20"/>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0"/>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0"/>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20"/>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20"/>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6" name="Google Shape;166;p20"/>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9F5"/>
        </a:solidFill>
      </p:bgPr>
    </p:bg>
    <p:spTree>
      <p:nvGrpSpPr>
        <p:cNvPr id="170" name="Shape 170"/>
        <p:cNvGrpSpPr/>
        <p:nvPr/>
      </p:nvGrpSpPr>
      <p:grpSpPr>
        <a:xfrm>
          <a:off x="0" y="0"/>
          <a:ext cx="0" cy="0"/>
          <a:chOff x="0" y="0"/>
          <a:chExt cx="0" cy="0"/>
        </a:xfrm>
      </p:grpSpPr>
      <p:sp>
        <p:nvSpPr>
          <p:cNvPr id="171" name="Google Shape;171;p21"/>
          <p:cNvSpPr txBox="1"/>
          <p:nvPr/>
        </p:nvSpPr>
        <p:spPr>
          <a:xfrm>
            <a:off x="312625" y="265400"/>
            <a:ext cx="1957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s" sz="1400" u="none" cap="none" strike="noStrike">
                <a:solidFill>
                  <a:schemeClr val="dk1"/>
                </a:solidFill>
                <a:latin typeface="Courier New"/>
                <a:ea typeface="Courier New"/>
                <a:cs typeface="Courier New"/>
                <a:sym typeface="Courier New"/>
              </a:rPr>
              <a:t>CONTENT PLAN</a:t>
            </a:r>
            <a:endParaRPr i="0" sz="1400" u="none" cap="none" strike="noStrike">
              <a:solidFill>
                <a:srgbClr val="000000"/>
              </a:solidFill>
              <a:latin typeface="Courier New"/>
              <a:ea typeface="Courier New"/>
              <a:cs typeface="Courier New"/>
              <a:sym typeface="Courier New"/>
            </a:endParaRPr>
          </a:p>
        </p:txBody>
      </p:sp>
      <p:sp>
        <p:nvSpPr>
          <p:cNvPr id="172" name="Google Shape;172;p21"/>
          <p:cNvSpPr txBox="1"/>
          <p:nvPr/>
        </p:nvSpPr>
        <p:spPr>
          <a:xfrm>
            <a:off x="536800" y="1050000"/>
            <a:ext cx="3784500" cy="226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latin typeface="Lato"/>
                <a:ea typeface="Lato"/>
                <a:cs typeface="Lato"/>
                <a:sym typeface="Lato"/>
              </a:rPr>
              <a:t>Copy </a:t>
            </a:r>
            <a:endParaRPr b="1" sz="900">
              <a:latin typeface="Poppins"/>
              <a:ea typeface="Poppins"/>
              <a:cs typeface="Poppins"/>
              <a:sym typeface="Poppins"/>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Tu cuerpo está formado por pequeños ecosistemas que se relacionan entre sí y lo más importante es mantener el equilibrio</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Eso podrás hacerlo con la gama de productos Lactoflora que te ayudarán a cuidar tu microbiota.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Descubre la gama completa en nuestra web (link en bio)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Lato"/>
                <a:ea typeface="Lato"/>
                <a:cs typeface="Lato"/>
                <a:sym typeface="Lato"/>
              </a:rPr>
              <a:t>#Lactoflora  #Equilibratumundo</a:t>
            </a:r>
            <a:endParaRPr sz="1000">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Lato"/>
              <a:ea typeface="Lato"/>
              <a:cs typeface="Lato"/>
              <a:sym typeface="Lato"/>
            </a:endParaRPr>
          </a:p>
        </p:txBody>
      </p:sp>
      <p:sp>
        <p:nvSpPr>
          <p:cNvPr id="173" name="Google Shape;173;p21"/>
          <p:cNvSpPr txBox="1"/>
          <p:nvPr/>
        </p:nvSpPr>
        <p:spPr>
          <a:xfrm>
            <a:off x="6910100" y="4742175"/>
            <a:ext cx="2104500" cy="261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500"/>
              <a:buFont typeface="Arial"/>
              <a:buNone/>
            </a:pPr>
            <a:r>
              <a:rPr b="0" i="0" lang="es" sz="500" u="none" cap="none" strike="noStrike">
                <a:solidFill>
                  <a:srgbClr val="888888"/>
                </a:solidFill>
                <a:latin typeface="Arial"/>
                <a:ea typeface="Arial"/>
                <a:cs typeface="Arial"/>
                <a:sym typeface="Arial"/>
              </a:rPr>
              <a:t>©Viernes Agencia Creativa S.L., 2023. All rights reserved.</a:t>
            </a:r>
            <a:endParaRPr b="0" i="0" sz="500" u="none" cap="none" strike="noStrike">
              <a:solidFill>
                <a:srgbClr val="888888"/>
              </a:solidFill>
              <a:latin typeface="Arial"/>
              <a:ea typeface="Arial"/>
              <a:cs typeface="Arial"/>
              <a:sym typeface="Arial"/>
            </a:endParaRPr>
          </a:p>
        </p:txBody>
      </p:sp>
      <p:sp>
        <p:nvSpPr>
          <p:cNvPr id="174" name="Google Shape;174;p21"/>
          <p:cNvSpPr/>
          <p:nvPr/>
        </p:nvSpPr>
        <p:spPr>
          <a:xfrm>
            <a:off x="5067896"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21"/>
          <p:cNvSpPr/>
          <p:nvPr/>
        </p:nvSpPr>
        <p:spPr>
          <a:xfrm>
            <a:off x="5347462"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1"/>
          <p:cNvSpPr/>
          <p:nvPr/>
        </p:nvSpPr>
        <p:spPr>
          <a:xfrm>
            <a:off x="562702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21"/>
          <p:cNvSpPr/>
          <p:nvPr/>
        </p:nvSpPr>
        <p:spPr>
          <a:xfrm>
            <a:off x="7819519" y="3912290"/>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21"/>
          <p:cNvSpPr/>
          <p:nvPr/>
        </p:nvSpPr>
        <p:spPr>
          <a:xfrm>
            <a:off x="5041025" y="402650"/>
            <a:ext cx="3392100" cy="4039500"/>
          </a:xfrm>
          <a:prstGeom prst="roundRect">
            <a:avLst>
              <a:gd fmla="val 4196" name="adj"/>
            </a:avLst>
          </a:prstGeom>
          <a:solidFill>
            <a:srgbClr val="FCFAFA"/>
          </a:solidFill>
          <a:ln>
            <a:noFill/>
          </a:ln>
          <a:effectLst>
            <a:outerShdw blurRad="57150" rotWithShape="0" algn="bl" dir="5400000" dist="19050">
              <a:srgbClr val="000000">
                <a:alpha val="863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t/>
            </a:r>
            <a:endParaRPr b="1" sz="1000">
              <a:solidFill>
                <a:schemeClr val="dk1"/>
              </a:solidFill>
              <a:latin typeface="Lato"/>
              <a:ea typeface="Lato"/>
              <a:cs typeface="Lato"/>
              <a:sym typeface="Lato"/>
            </a:endParaRPr>
          </a:p>
          <a:p>
            <a:pPr indent="0" lvl="0" marL="0" rtl="0" algn="l">
              <a:spcBef>
                <a:spcPts val="0"/>
              </a:spcBef>
              <a:spcAft>
                <a:spcPts val="0"/>
              </a:spcAft>
              <a:buClr>
                <a:schemeClr val="dk1"/>
              </a:buClr>
              <a:buSzPts val="1400"/>
              <a:buFont typeface="Arial"/>
              <a:buNone/>
            </a:pPr>
            <a:r>
              <a:t/>
            </a:r>
            <a:endParaRPr sz="1000">
              <a:solidFill>
                <a:schemeClr val="dk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000" u="none" cap="none" strike="noStrike">
              <a:solidFill>
                <a:srgbClr val="000000"/>
              </a:solidFill>
              <a:latin typeface="Arial"/>
              <a:ea typeface="Arial"/>
              <a:cs typeface="Arial"/>
              <a:sym typeface="Arial"/>
            </a:endParaRPr>
          </a:p>
        </p:txBody>
      </p:sp>
      <p:sp>
        <p:nvSpPr>
          <p:cNvPr id="179" name="Google Shape;179;p21"/>
          <p:cNvSpPr/>
          <p:nvPr/>
        </p:nvSpPr>
        <p:spPr>
          <a:xfrm>
            <a:off x="5194133" y="588601"/>
            <a:ext cx="299700" cy="2997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21"/>
          <p:cNvSpPr/>
          <p:nvPr/>
        </p:nvSpPr>
        <p:spPr>
          <a:xfrm>
            <a:off x="5243111"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p21"/>
          <p:cNvSpPr/>
          <p:nvPr/>
        </p:nvSpPr>
        <p:spPr>
          <a:xfrm>
            <a:off x="5522677"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21"/>
          <p:cNvSpPr/>
          <p:nvPr/>
        </p:nvSpPr>
        <p:spPr>
          <a:xfrm>
            <a:off x="580224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21"/>
          <p:cNvSpPr/>
          <p:nvPr/>
        </p:nvSpPr>
        <p:spPr>
          <a:xfrm>
            <a:off x="7994734" y="4087505"/>
            <a:ext cx="201900" cy="201900"/>
          </a:xfrm>
          <a:prstGeom prst="ellipse">
            <a:avLst/>
          </a:prstGeom>
          <a:solidFill>
            <a:srgbClr val="CFC9C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4" name="Google Shape;184;p21"/>
          <p:cNvPicPr preferRelativeResize="0"/>
          <p:nvPr/>
        </p:nvPicPr>
        <p:blipFill rotWithShape="1">
          <a:blip r:embed="rId3">
            <a:alphaModFix/>
          </a:blip>
          <a:srcRect b="0" l="0" r="0" t="0"/>
          <a:stretch/>
        </p:blipFill>
        <p:spPr>
          <a:xfrm>
            <a:off x="5235928" y="1049991"/>
            <a:ext cx="2939101" cy="293910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